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65" r:id="rId3"/>
    <p:sldId id="257" r:id="rId4"/>
    <p:sldId id="258" r:id="rId5"/>
    <p:sldId id="275" r:id="rId6"/>
    <p:sldId id="281" r:id="rId7"/>
    <p:sldId id="283" r:id="rId8"/>
    <p:sldId id="262" r:id="rId9"/>
    <p:sldId id="263" r:id="rId10"/>
    <p:sldId id="282" r:id="rId11"/>
    <p:sldId id="264" r:id="rId12"/>
    <p:sldId id="272" r:id="rId13"/>
    <p:sldId id="273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BF43"/>
    <a:srgbClr val="30AA52"/>
    <a:srgbClr val="09548B"/>
    <a:srgbClr val="DA1C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/>
    <p:restoredTop sz="94672"/>
  </p:normalViewPr>
  <p:slideViewPr>
    <p:cSldViewPr snapToGrid="0" snapToObjects="1">
      <p:cViewPr varScale="1">
        <p:scale>
          <a:sx n="62" d="100"/>
          <a:sy n="62" d="100"/>
        </p:scale>
        <p:origin x="7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954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84935"/>
            <a:ext cx="9144000" cy="1721143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35286"/>
            <a:ext cx="9144000" cy="1222513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D3BF4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1BEF-0B89-AE43-BC51-DEC4D707F8A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C48-9301-2942-B26C-623C33DCEFD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14D1B4-8DFD-EE4F-BC88-7B361768F1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03600" y="753979"/>
            <a:ext cx="5384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26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8508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1BEF-0B89-AE43-BC51-DEC4D707F8A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C48-9301-2942-B26C-623C33DCEFD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67969B8-FCDF-D743-BEA3-CE44DDFFE4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23280" y="349083"/>
            <a:ext cx="1392019" cy="13548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0C81A4-3928-9843-85BA-09216CD3546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10050" y="6424612"/>
            <a:ext cx="37719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28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1BEF-0B89-AE43-BC51-DEC4D707F8A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C48-9301-2942-B26C-623C33DCE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79568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1BEF-0B89-AE43-BC51-DEC4D707F8A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C48-9301-2942-B26C-623C33DCEFD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0FC3BAC-B2EB-CE46-B7C2-49C8888464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23280" y="349083"/>
            <a:ext cx="1392019" cy="13548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60F8C57-6162-924F-828D-D738612C45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10050" y="6424612"/>
            <a:ext cx="37719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87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1BEF-0B89-AE43-BC51-DEC4D707F8A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C48-9301-2942-B26C-623C33DCEFD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id="{C90AA3FC-AF9A-DA45-BDFA-BC8DF43066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23280" y="349083"/>
            <a:ext cx="1392019" cy="13548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41D29B4-7CA0-3E48-B8E4-F8C700C48A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10050" y="6424612"/>
            <a:ext cx="37719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66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31442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1BEF-0B89-AE43-BC51-DEC4D707F8A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C48-9301-2942-B26C-623C33DCEFD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id="{6273791F-B3E6-6449-A707-02640811DB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23280" y="349083"/>
            <a:ext cx="1392019" cy="13548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C6BDE20-A47F-5F4C-B5A7-EB537AF3889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10050" y="6424612"/>
            <a:ext cx="37719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65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9043403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1BEF-0B89-AE43-BC51-DEC4D707F8A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C48-9301-2942-B26C-623C33DCEFD0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Content Placeholder 6">
            <a:extLst>
              <a:ext uri="{FF2B5EF4-FFF2-40B4-BE49-F238E27FC236}">
                <a16:creationId xmlns:a16="http://schemas.microsoft.com/office/drawing/2014/main" id="{863A3DA4-C6B6-4C49-AC93-B9F6ED7A0C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23280" y="349083"/>
            <a:ext cx="1392019" cy="13548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4BF3F86-4407-5140-B238-AD82325C1E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10050" y="6424612"/>
            <a:ext cx="37719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20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8508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1BEF-0B89-AE43-BC51-DEC4D707F8A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C48-9301-2942-B26C-623C33DCEFD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182FA90-53FD-E441-A3AE-1988319F32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23280" y="349083"/>
            <a:ext cx="1392019" cy="13548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848C6C8-3723-9243-A353-3FFA77C7ED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10050" y="6424612"/>
            <a:ext cx="37719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397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1BEF-0B89-AE43-BC51-DEC4D707F8A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C48-9301-2942-B26C-623C33DCEFD0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6F787FF9-1680-F647-BE2E-32BBC75749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23280" y="349083"/>
            <a:ext cx="1392019" cy="13548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8C13FE-369A-6346-9E0D-162FA6A387F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10050" y="6424612"/>
            <a:ext cx="37719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16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03981"/>
            <a:ext cx="6172200" cy="41570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1BEF-0B89-AE43-BC51-DEC4D707F8A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C48-9301-2942-B26C-623C33DCEFD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F50E5283-CF2B-E746-91EB-98C73CFDBF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23280" y="349083"/>
            <a:ext cx="1392019" cy="13548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5EA2A3-616E-2C46-AE41-7B8C6725244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10050" y="6424612"/>
            <a:ext cx="37719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471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788695"/>
            <a:ext cx="6172200" cy="407235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1BEF-0B89-AE43-BC51-DEC4D707F8A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CC48-9301-2942-B26C-623C33DCEFD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976481FA-1602-7F41-8290-DB3074AEB9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23280" y="349083"/>
            <a:ext cx="1392019" cy="13548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1F2DF9E-C7AE-D14D-9922-6220122752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10050" y="6424612"/>
            <a:ext cx="37719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74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61BEF-0B89-AE43-BC51-DEC4D707F8A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CC48-9301-2942-B26C-623C33DCE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1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54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EE39A-EE57-F645-9D59-44EEAFC0E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69944"/>
            <a:ext cx="9144000" cy="152715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Pathways Evening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D9F636-8A30-FB4A-98D0-F0576CDF8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40994"/>
            <a:ext cx="9144000" cy="916806"/>
          </a:xfrm>
        </p:spPr>
        <p:txBody>
          <a:bodyPr/>
          <a:lstStyle/>
          <a:p>
            <a:r>
              <a:rPr lang="en-US" dirty="0"/>
              <a:t>Making the right choices </a:t>
            </a:r>
            <a:r>
              <a:rPr lang="en-US" dirty="0">
                <a:solidFill>
                  <a:srgbClr val="D3BF43"/>
                </a:solidFill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275980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A69EBF00-532C-4BDE-B351-7B2DFA52E7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/>
              <a:t>Information, Advice and Guidance Interview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97B7C0C6-3436-47D1-8175-C567E4D44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/>
              <a:t>There are slots on </a:t>
            </a:r>
            <a:r>
              <a:rPr lang="en-GB" altLang="en-US" dirty="0" err="1"/>
              <a:t>SchoolCloud</a:t>
            </a:r>
            <a:r>
              <a:rPr lang="en-GB" altLang="en-US" dirty="0"/>
              <a:t> where you can book in to discuss your child’s options.  These will be released tonight and added to if demand requires it.</a:t>
            </a:r>
          </a:p>
          <a:p>
            <a:r>
              <a:rPr lang="en-GB" altLang="en-US" b="1" dirty="0"/>
              <a:t>I will speak to all children </a:t>
            </a:r>
            <a:r>
              <a:rPr lang="en-GB" altLang="en-US" dirty="0"/>
              <a:t>prior to them choosing and you ONLY need to book if you would like to be involved in this discussion with me.</a:t>
            </a:r>
          </a:p>
          <a:p>
            <a:r>
              <a:rPr lang="en-GB" altLang="en-US" dirty="0"/>
              <a:t>The discussion will simply be to check that choices align with any future plans and aspirations.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031175E-1DD3-4B72-A2E4-A2A0D2987B3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65125"/>
            <a:ext cx="8542106" cy="1325563"/>
          </a:xfrm>
        </p:spPr>
        <p:txBody>
          <a:bodyPr/>
          <a:lstStyle/>
          <a:p>
            <a:r>
              <a:rPr lang="en-GB" altLang="en-US" sz="4000" dirty="0"/>
              <a:t>Why might I not get my subject choices?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0B43F68-F7E8-4ABD-8096-FFAC7171088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349500"/>
            <a:ext cx="9753600" cy="3373438"/>
          </a:xfrm>
        </p:spPr>
        <p:txBody>
          <a:bodyPr>
            <a:normAutofit fontScale="92500" lnSpcReduction="10000"/>
          </a:bodyPr>
          <a:lstStyle/>
          <a:p>
            <a:r>
              <a:rPr lang="en-GB" altLang="en-US" dirty="0"/>
              <a:t>Some subjects become full</a:t>
            </a:r>
          </a:p>
          <a:p>
            <a:pPr lvl="1"/>
            <a:r>
              <a:rPr lang="en-GB" altLang="en-US" dirty="0"/>
              <a:t>Options are allocated to those who choose the subject further up their choices. If you really want a subject, choose it higher up on the form.</a:t>
            </a:r>
          </a:p>
          <a:p>
            <a:r>
              <a:rPr lang="en-GB" altLang="en-US" dirty="0"/>
              <a:t>Some subjects “clash”</a:t>
            </a:r>
          </a:p>
          <a:p>
            <a:pPr lvl="1"/>
            <a:r>
              <a:rPr lang="en-GB" altLang="en-US" dirty="0"/>
              <a:t>Inevitably, with all students picking four different subjects, there will be some subject clashes.  I create the Option Blocks based on the best mathematical fit for this year group.</a:t>
            </a:r>
          </a:p>
          <a:p>
            <a:r>
              <a:rPr lang="en-GB" altLang="en-US" dirty="0"/>
              <a:t>Some choices are not appropriate</a:t>
            </a:r>
          </a:p>
          <a:p>
            <a:pPr lvl="1"/>
            <a:r>
              <a:rPr lang="en-GB" altLang="en-US" dirty="0"/>
              <a:t>E.g. Design Technology and Textiles are slightly different versions of the same GCSE (hence you cannot do both).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112C82D-B984-4EE8-80DE-5285DC4984A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/>
              <a:t>Good reasons to choose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3F095DC-BD3B-4EDE-B5C0-67D324C9CD0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55497" y="2636839"/>
            <a:ext cx="9712503" cy="3373437"/>
          </a:xfrm>
        </p:spPr>
        <p:txBody>
          <a:bodyPr/>
          <a:lstStyle/>
          <a:p>
            <a:r>
              <a:rPr lang="en-GB" altLang="en-US" dirty="0"/>
              <a:t>You enjoy the subject</a:t>
            </a:r>
          </a:p>
          <a:p>
            <a:r>
              <a:rPr lang="en-GB" altLang="en-US" dirty="0"/>
              <a:t>You think it will help you:</a:t>
            </a:r>
          </a:p>
          <a:p>
            <a:pPr lvl="1"/>
            <a:r>
              <a:rPr lang="en-GB" altLang="en-US" dirty="0"/>
              <a:t>Get a job</a:t>
            </a:r>
          </a:p>
          <a:p>
            <a:pPr lvl="1"/>
            <a:r>
              <a:rPr lang="en-GB" altLang="en-US" dirty="0"/>
              <a:t>Get into the Sixth Form or onto a college course</a:t>
            </a:r>
          </a:p>
          <a:p>
            <a:r>
              <a:rPr lang="en-GB" altLang="en-US" u="sng" dirty="0"/>
              <a:t>You</a:t>
            </a:r>
            <a:r>
              <a:rPr lang="en-GB" altLang="en-US" dirty="0"/>
              <a:t> are good at it! (ask your teachers)</a:t>
            </a:r>
          </a:p>
          <a:p>
            <a:r>
              <a:rPr lang="en-GB" altLang="en-US" u="sng" dirty="0"/>
              <a:t>We</a:t>
            </a:r>
            <a:r>
              <a:rPr lang="en-GB" altLang="en-US" dirty="0"/>
              <a:t> are good at it! (ask your teachers)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D5DD137-998B-4615-9FD4-DFD89481D7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/>
              <a:t>Poor reasons to choose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B04A778-6A72-41F0-9F62-CF9AFC06CA3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34948" y="2636839"/>
            <a:ext cx="9733052" cy="3373437"/>
          </a:xfrm>
        </p:spPr>
        <p:txBody>
          <a:bodyPr/>
          <a:lstStyle/>
          <a:p>
            <a:r>
              <a:rPr lang="en-GB" altLang="en-US" dirty="0"/>
              <a:t>Your friend is doing the subject (see your friends outside lesson time!)</a:t>
            </a:r>
          </a:p>
          <a:p>
            <a:r>
              <a:rPr lang="en-GB" altLang="en-US" dirty="0"/>
              <a:t>You think it will be easy (nothing is easy)</a:t>
            </a:r>
          </a:p>
          <a:p>
            <a:r>
              <a:rPr lang="en-GB" altLang="en-US" dirty="0"/>
              <a:t>You like the teacher (you will probably not have this teacher and cannot change this)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95F0372-9AC3-40ED-A112-7DE12684C6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/>
              <a:t>Good Luck!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9CB48A8-CB93-4541-8FB5-6C8ADAF195D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57393" y="2688833"/>
            <a:ext cx="8229600" cy="3124200"/>
          </a:xfrm>
        </p:spPr>
        <p:txBody>
          <a:bodyPr>
            <a:normAutofit fontScale="92500" lnSpcReduction="20000"/>
          </a:bodyPr>
          <a:lstStyle/>
          <a:p>
            <a:r>
              <a:rPr lang="en-GB" altLang="en-US" dirty="0"/>
              <a:t>If you have any questions at any time after this evening, please talk to:</a:t>
            </a:r>
          </a:p>
          <a:p>
            <a:pPr lvl="1"/>
            <a:r>
              <a:rPr lang="en-GB" altLang="en-US" dirty="0"/>
              <a:t>Mr Church</a:t>
            </a:r>
          </a:p>
          <a:p>
            <a:pPr lvl="1"/>
            <a:r>
              <a:rPr lang="en-GB" altLang="en-US" dirty="0"/>
              <a:t>Mr Moriarty</a:t>
            </a:r>
          </a:p>
          <a:p>
            <a:pPr lvl="1"/>
            <a:r>
              <a:rPr lang="en-GB" altLang="en-US" dirty="0"/>
              <a:t>Subject Leaders and Teachers</a:t>
            </a:r>
          </a:p>
          <a:p>
            <a:pPr lvl="1"/>
            <a:r>
              <a:rPr lang="en-GB" altLang="en-US" dirty="0"/>
              <a:t>Parents and other adults</a:t>
            </a:r>
          </a:p>
          <a:p>
            <a:pPr lvl="1"/>
            <a:endParaRPr lang="en-GB" altLang="en-US" dirty="0"/>
          </a:p>
          <a:p>
            <a:r>
              <a:rPr lang="en-GB" altLang="en-US" dirty="0"/>
              <a:t>Reminder: The deadline for the form is:</a:t>
            </a:r>
          </a:p>
          <a:p>
            <a:pPr lvl="1"/>
            <a:r>
              <a:rPr lang="en-GB" altLang="en-US" b="1" dirty="0"/>
              <a:t>Friday 12 April 3pm.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E97F673-8081-4DC1-8825-C6F851648A6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/>
              <a:t>Tonight’s purpose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D3F8D97-2330-4068-B27D-B819DC5C0DC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68512" y="2636838"/>
            <a:ext cx="9599488" cy="2736850"/>
          </a:xfrm>
        </p:spPr>
        <p:txBody>
          <a:bodyPr/>
          <a:lstStyle/>
          <a:p>
            <a:r>
              <a:rPr lang="en-GB" altLang="en-US" dirty="0"/>
              <a:t>To get you talking to teachers of optional subjects.</a:t>
            </a:r>
          </a:p>
          <a:p>
            <a:r>
              <a:rPr lang="en-GB" altLang="en-US" dirty="0"/>
              <a:t>To make sure that you are well informed about these subjects.</a:t>
            </a:r>
          </a:p>
          <a:p>
            <a:r>
              <a:rPr lang="en-GB" altLang="en-US" dirty="0"/>
              <a:t>To make sure that you understand what you must do (and when you have to do it).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7101B47-6197-444B-8B22-0957AFD623C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/>
              <a:t>Your First Choice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8DDA726-D5E3-427B-AA29-1E44D8DC41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421082"/>
            <a:ext cx="8229600" cy="33734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dirty="0"/>
              <a:t>10 years at school.</a:t>
            </a:r>
          </a:p>
          <a:p>
            <a:pPr>
              <a:lnSpc>
                <a:spcPct val="90000"/>
              </a:lnSpc>
            </a:pPr>
            <a:endParaRPr lang="en-GB" altLang="en-US" dirty="0"/>
          </a:p>
          <a:p>
            <a:pPr>
              <a:lnSpc>
                <a:spcPct val="90000"/>
              </a:lnSpc>
            </a:pPr>
            <a:r>
              <a:rPr lang="en-GB" altLang="en-US" dirty="0"/>
              <a:t>No Choice.</a:t>
            </a:r>
          </a:p>
          <a:p>
            <a:pPr>
              <a:lnSpc>
                <a:spcPct val="90000"/>
              </a:lnSpc>
            </a:pPr>
            <a:endParaRPr lang="en-GB" altLang="en-US" dirty="0"/>
          </a:p>
          <a:p>
            <a:pPr>
              <a:lnSpc>
                <a:spcPct val="90000"/>
              </a:lnSpc>
            </a:pPr>
            <a:r>
              <a:rPr lang="en-GB" altLang="en-US" dirty="0"/>
              <a:t>This is the first time that you get to choose.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0EB715F-E82C-42E6-9EF1-EC307FB45DE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 dirty="0"/>
              <a:t>Why is it important?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593C4EF-6CC9-4479-93FF-F342D917590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482726"/>
            <a:ext cx="8229600" cy="3373437"/>
          </a:xfrm>
        </p:spPr>
        <p:txBody>
          <a:bodyPr>
            <a:normAutofit lnSpcReduction="10000"/>
          </a:bodyPr>
          <a:lstStyle/>
          <a:p>
            <a:r>
              <a:rPr lang="en-GB" altLang="en-US" dirty="0"/>
              <a:t>Important decisions that affect your future.</a:t>
            </a:r>
          </a:p>
          <a:p>
            <a:r>
              <a:rPr lang="en-GB" altLang="en-US" dirty="0"/>
              <a:t>Two years of lessons.</a:t>
            </a:r>
          </a:p>
          <a:p>
            <a:r>
              <a:rPr lang="en-GB" altLang="en-US" dirty="0"/>
              <a:t>Ten hours a week of optional subjects.</a:t>
            </a:r>
          </a:p>
          <a:p>
            <a:r>
              <a:rPr lang="en-GB" altLang="en-US" dirty="0"/>
              <a:t>780 Hours!</a:t>
            </a:r>
          </a:p>
          <a:p>
            <a:r>
              <a:rPr lang="en-GB" altLang="en-US" dirty="0"/>
              <a:t>Final years at school?</a:t>
            </a:r>
          </a:p>
          <a:p>
            <a:r>
              <a:rPr lang="en-GB" altLang="en-US" dirty="0"/>
              <a:t>Preparation for A Level or University?</a:t>
            </a:r>
          </a:p>
          <a:p>
            <a:r>
              <a:rPr lang="en-GB" altLang="en-US" dirty="0"/>
              <a:t>Will help you get a job?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530A199-D87F-4339-A497-06C87DB6058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/>
              <a:t>Core Subjects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B3A8A57-41FA-4861-830C-996DFB817C2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89744" y="2308065"/>
            <a:ext cx="8229600" cy="3778250"/>
          </a:xfrm>
        </p:spPr>
        <p:txBody>
          <a:bodyPr>
            <a:normAutofit fontScale="92500" lnSpcReduction="10000"/>
          </a:bodyPr>
          <a:lstStyle/>
          <a:p>
            <a:r>
              <a:rPr lang="en-GB" altLang="en-US" dirty="0"/>
              <a:t>English Language and English Literature</a:t>
            </a:r>
          </a:p>
          <a:p>
            <a:r>
              <a:rPr lang="en-GB" altLang="en-US" dirty="0"/>
              <a:t>Mathematics</a:t>
            </a:r>
          </a:p>
          <a:p>
            <a:r>
              <a:rPr lang="en-GB" altLang="en-US" dirty="0"/>
              <a:t>Science (Combined)</a:t>
            </a:r>
          </a:p>
          <a:p>
            <a:r>
              <a:rPr lang="en-GB" altLang="en-US" i="1" dirty="0">
                <a:solidFill>
                  <a:schemeClr val="bg1">
                    <a:lumMod val="50000"/>
                  </a:schemeClr>
                </a:solidFill>
              </a:rPr>
              <a:t>Core PE (not examined)</a:t>
            </a:r>
          </a:p>
          <a:p>
            <a:endParaRPr lang="en-GB" altLang="en-US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altLang="en-US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altLang="en-US" sz="2200" b="1" i="1" dirty="0"/>
              <a:t>All students take the above subjects unless you top up to Triple Science in which case, Combined Science is replaced with separate GCSEs in Biology, Chemistry and Physics.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A6394502-57DF-43F5-8CDE-343718C962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BTEC and GCSE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1F9773D7-B168-4783-8F1C-49ABD6CFF2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/>
              <a:t>GCSEs are more often traditional academic subjects.</a:t>
            </a:r>
          </a:p>
          <a:p>
            <a:r>
              <a:rPr lang="en-GB" altLang="en-US" dirty="0"/>
              <a:t>BTECs are more vocational in their nature.</a:t>
            </a:r>
          </a:p>
          <a:p>
            <a:r>
              <a:rPr lang="en-GB" altLang="en-US" dirty="0"/>
              <a:t>BTECs are less reliant on examinations and more on coursework.</a:t>
            </a:r>
          </a:p>
          <a:p>
            <a:endParaRPr lang="en-GB" altLang="en-US" dirty="0"/>
          </a:p>
          <a:p>
            <a:r>
              <a:rPr lang="en-GB" altLang="en-US" i="1" dirty="0"/>
              <a:t>Good attendance is exceptionally important for all courses but you may be refused a BTEC if your attendance is poor.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8A9E9AA2-AF96-422C-9763-2F049F994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E-Baccalaureate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51BDAFD0-11BD-4A3E-B9F0-730A520E8A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1690689"/>
            <a:ext cx="10463373" cy="49101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dirty="0"/>
              <a:t>Not a distinct qualification.</a:t>
            </a:r>
          </a:p>
          <a:p>
            <a:pPr>
              <a:lnSpc>
                <a:spcPct val="90000"/>
              </a:lnSpc>
            </a:pPr>
            <a:r>
              <a:rPr lang="en-GB" altLang="en-US" dirty="0"/>
              <a:t>Possibly useful if you are considering a Russell Group University.</a:t>
            </a:r>
          </a:p>
          <a:p>
            <a:pPr>
              <a:lnSpc>
                <a:spcPct val="90000"/>
              </a:lnSpc>
            </a:pPr>
            <a:r>
              <a:rPr lang="en-GB" altLang="en-US" dirty="0"/>
              <a:t>Comprises Subjects from our core offer: Maths, English and Double Science </a:t>
            </a:r>
            <a:r>
              <a:rPr lang="en-GB" altLang="en-US" b="1" dirty="0"/>
              <a:t>plus</a:t>
            </a:r>
          </a:p>
          <a:p>
            <a:pPr lvl="1"/>
            <a:r>
              <a:rPr lang="en-GB" altLang="en-US" dirty="0"/>
              <a:t>You will also need to take a Humanity (Geography or History) and a Modern Foreign Language (French or Spanish).</a:t>
            </a:r>
          </a:p>
          <a:p>
            <a:pPr>
              <a:lnSpc>
                <a:spcPct val="90000"/>
              </a:lnSpc>
            </a:pPr>
            <a:r>
              <a:rPr lang="en-GB" altLang="en-US" b="1" dirty="0"/>
              <a:t>ALL high ability students should seriously consider taking French and/or History/Geography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C6EDA29-C34C-4F1A-93AE-70C279A4B1A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/>
              <a:t>The Process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A10A9E3-21EB-4D2E-85D3-5C2FC2F6DA8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20566" y="2246421"/>
            <a:ext cx="8229600" cy="3373437"/>
          </a:xfrm>
        </p:spPr>
        <p:txBody>
          <a:bodyPr>
            <a:normAutofit fontScale="92500" lnSpcReduction="10000"/>
          </a:bodyPr>
          <a:lstStyle/>
          <a:p>
            <a:r>
              <a:rPr lang="en-GB" altLang="en-US" dirty="0"/>
              <a:t>No paper form, all online</a:t>
            </a:r>
          </a:p>
          <a:p>
            <a:r>
              <a:rPr lang="en-GB" altLang="en-US" b="1" dirty="0"/>
              <a:t>You must be able to log into your school Gmail </a:t>
            </a:r>
            <a:r>
              <a:rPr lang="en-GB" altLang="en-US" dirty="0"/>
              <a:t>– see the IT Team if you have a problem.</a:t>
            </a:r>
          </a:p>
          <a:p>
            <a:r>
              <a:rPr lang="en-GB" altLang="en-US" dirty="0"/>
              <a:t>Choose four subjects in order of preference (plus three reserves)</a:t>
            </a:r>
          </a:p>
          <a:p>
            <a:r>
              <a:rPr lang="en-GB" altLang="en-US" dirty="0"/>
              <a:t>Choices can be changed on the form up until the deadline of: </a:t>
            </a:r>
            <a:br>
              <a:rPr lang="en-GB" altLang="en-US" dirty="0"/>
            </a:br>
            <a:br>
              <a:rPr lang="en-GB" altLang="en-US" dirty="0"/>
            </a:br>
            <a:r>
              <a:rPr lang="en-GB" altLang="en-US" b="1" dirty="0"/>
              <a:t>Friday 12</a:t>
            </a:r>
            <a:r>
              <a:rPr lang="en-GB" altLang="en-US" b="1" baseline="30000" dirty="0"/>
              <a:t>th</a:t>
            </a:r>
            <a:r>
              <a:rPr lang="en-GB" altLang="en-US" b="1" dirty="0"/>
              <a:t> April at 3pm</a:t>
            </a:r>
            <a:endParaRPr lang="en-GB" altLang="en-US" dirty="0"/>
          </a:p>
          <a:p>
            <a:pPr marL="0" indent="0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659E152-4B0F-4E1B-A378-9DB0674E0BA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 dirty="0"/>
              <a:t>Once you have chosen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225F5EF-2932-4970-9734-ECACF3F873F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636839"/>
            <a:ext cx="9829800" cy="337343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altLang="en-US" dirty="0"/>
              <a:t>I create blocks of subjects that will happen at “the same time” in next year’s timetable</a:t>
            </a:r>
          </a:p>
          <a:p>
            <a:pPr>
              <a:lnSpc>
                <a:spcPct val="90000"/>
              </a:lnSpc>
            </a:pPr>
            <a:r>
              <a:rPr lang="en-GB" altLang="en-US" dirty="0"/>
              <a:t>Some clashes are inevitable with around 600 first choices and a further 500 reserve choices</a:t>
            </a:r>
          </a:p>
          <a:p>
            <a:pPr>
              <a:lnSpc>
                <a:spcPct val="90000"/>
              </a:lnSpc>
            </a:pPr>
            <a:r>
              <a:rPr lang="en-GB" altLang="en-US" dirty="0"/>
              <a:t>I look very carefully to make sure that we get the fewest number of clashes possible and the maximum number of choices 1 to 4 for each student are available</a:t>
            </a:r>
          </a:p>
          <a:p>
            <a:pPr>
              <a:lnSpc>
                <a:spcPct val="90000"/>
              </a:lnSpc>
            </a:pPr>
            <a:r>
              <a:rPr lang="en-GB" altLang="en-US" dirty="0"/>
              <a:t>This way </a:t>
            </a:r>
            <a:r>
              <a:rPr lang="en-GB" altLang="en-US" b="1" dirty="0"/>
              <a:t>the best fit </a:t>
            </a:r>
            <a:r>
              <a:rPr lang="en-GB" altLang="en-US" dirty="0"/>
              <a:t>for this year’s Year 9 is created.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bbot Beyn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</TotalTime>
  <Words>759</Words>
  <Application>Microsoft Office PowerPoint</Application>
  <PresentationFormat>Widescreen</PresentationFormat>
  <Paragraphs>81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Office Theme</vt:lpstr>
      <vt:lpstr>Pathways Evening</vt:lpstr>
      <vt:lpstr>Tonight’s purpose</vt:lpstr>
      <vt:lpstr>Your First Choice</vt:lpstr>
      <vt:lpstr>Why is it important?</vt:lpstr>
      <vt:lpstr>Core Subjects</vt:lpstr>
      <vt:lpstr>BTEC and GCSE</vt:lpstr>
      <vt:lpstr>E-Baccalaureate</vt:lpstr>
      <vt:lpstr>The Process</vt:lpstr>
      <vt:lpstr>Once you have chosen</vt:lpstr>
      <vt:lpstr>Information, Advice and Guidance Interview</vt:lpstr>
      <vt:lpstr>Why might I not get my subject choices?</vt:lpstr>
      <vt:lpstr>Good reasons to choose</vt:lpstr>
      <vt:lpstr>Poor reasons to choose</vt:lpstr>
      <vt:lpstr>Good Luck!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Pettingale</dc:creator>
  <cp:lastModifiedBy>James Church</cp:lastModifiedBy>
  <cp:revision>33</cp:revision>
  <dcterms:created xsi:type="dcterms:W3CDTF">2021-07-15T08:28:20Z</dcterms:created>
  <dcterms:modified xsi:type="dcterms:W3CDTF">2024-03-20T21:17:36Z</dcterms:modified>
</cp:coreProperties>
</file>